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Tomorrow Semi Bold"/>
      <p:regular r:id="rId17"/>
    </p:embeddedFont>
    <p:embeddedFont>
      <p:font typeface="Tomorrow Semi Bold"/>
      <p:regular r:id="rId18"/>
    </p:embeddedFont>
    <p:embeddedFont>
      <p:font typeface="Tomorrow Semi Bold"/>
      <p:regular r:id="rId19"/>
    </p:embeddedFont>
    <p:embeddedFont>
      <p:font typeface="Tomorrow Semi Bold"/>
      <p:regular r:id="rId20"/>
    </p:embeddedFont>
    <p:embeddedFont>
      <p:font typeface="Tomorrow"/>
      <p:regular r:id="rId21"/>
    </p:embeddedFont>
    <p:embeddedFont>
      <p:font typeface="Tomorrow"/>
      <p:regular r:id="rId22"/>
    </p:embeddedFont>
    <p:embeddedFont>
      <p:font typeface="Tomorrow"/>
      <p:regular r:id="rId23"/>
    </p:embeddedFont>
    <p:embeddedFont>
      <p:font typeface="Tomorrow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svg"/><Relationship Id="rId4" Type="http://schemas.openxmlformats.org/officeDocument/2006/relationships/image" Target="../media/image-2-4.png"/><Relationship Id="rId5" Type="http://schemas.openxmlformats.org/officeDocument/2006/relationships/image" Target="../media/image-2-5.svg"/><Relationship Id="rId6" Type="http://schemas.openxmlformats.org/officeDocument/2006/relationships/image" Target="../media/image-2-6.png"/><Relationship Id="rId7" Type="http://schemas.openxmlformats.org/officeDocument/2006/relationships/image" Target="../media/image-2-7.svg"/><Relationship Id="rId8" Type="http://schemas.openxmlformats.org/officeDocument/2006/relationships/image" Target="../media/image-2-8.png"/><Relationship Id="rId9" Type="http://schemas.openxmlformats.org/officeDocument/2006/relationships/image" Target="../media/image-2-9.svg"/><Relationship Id="rId10" Type="http://schemas.openxmlformats.org/officeDocument/2006/relationships/slideLayout" Target="../slideLayouts/slideLayout3.xml"/><Relationship Id="rId11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svg"/><Relationship Id="rId3" Type="http://schemas.openxmlformats.org/officeDocument/2006/relationships/image" Target="../media/image-6-3.png"/><Relationship Id="rId4" Type="http://schemas.openxmlformats.org/officeDocument/2006/relationships/image" Target="../media/image-6-4.svg"/><Relationship Id="rId5" Type="http://schemas.openxmlformats.org/officeDocument/2006/relationships/image" Target="../media/image-6-5.png"/><Relationship Id="rId6" Type="http://schemas.openxmlformats.org/officeDocument/2006/relationships/image" Target="../media/image-6-6.svg"/><Relationship Id="rId7" Type="http://schemas.openxmlformats.org/officeDocument/2006/relationships/image" Target="../media/image-6-7.png"/><Relationship Id="rId8" Type="http://schemas.openxmlformats.org/officeDocument/2006/relationships/image" Target="../media/image-6-8.svg"/><Relationship Id="rId9" Type="http://schemas.openxmlformats.org/officeDocument/2006/relationships/image" Target="../media/image-6-9.png"/><Relationship Id="rId10" Type="http://schemas.openxmlformats.org/officeDocument/2006/relationships/image" Target="../media/image-6-10.svg"/><Relationship Id="rId11" Type="http://schemas.openxmlformats.org/officeDocument/2006/relationships/slideLayout" Target="../slideLayouts/slideLayout7.xml"/><Relationship Id="rId1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slideLayout" Target="../slideLayouts/slideLayout8.xml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svg"/><Relationship Id="rId4" Type="http://schemas.openxmlformats.org/officeDocument/2006/relationships/image" Target="../media/image-8-4.png"/><Relationship Id="rId5" Type="http://schemas.openxmlformats.org/officeDocument/2006/relationships/image" Target="../media/image-8-5.svg"/><Relationship Id="rId6" Type="http://schemas.openxmlformats.org/officeDocument/2006/relationships/image" Target="../media/image-8-6.png"/><Relationship Id="rId7" Type="http://schemas.openxmlformats.org/officeDocument/2006/relationships/image" Target="../media/image-8-7.svg"/><Relationship Id="rId8" Type="http://schemas.openxmlformats.org/officeDocument/2006/relationships/image" Target="../media/image-8-8.png"/><Relationship Id="rId9" Type="http://schemas.openxmlformats.org/officeDocument/2006/relationships/image" Target="../media/image-8-9.svg"/><Relationship Id="rId10" Type="http://schemas.openxmlformats.org/officeDocument/2006/relationships/slideLayout" Target="../slideLayouts/slideLayout9.xml"/><Relationship Id="rId11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65187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Unit Testing in Software Engineering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16016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Ensuring Code Quality at the Smallest Level</a:t>
            </a:r>
            <a:endParaRPr lang="en-US" sz="44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23142"/>
            <a:ext cx="582227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Unit Testing Process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485549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 Light" pitchFamily="34" charset="0"/>
                <a:ea typeface="Tomorrow Light" pitchFamily="34" charset="-122"/>
                <a:cs typeface="Tomorrow Light" pitchFamily="34" charset="-120"/>
              </a:rPr>
              <a:t>01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2840593"/>
            <a:ext cx="4196358" cy="30480"/>
          </a:xfrm>
          <a:prstGeom prst="rect">
            <a:avLst/>
          </a:prstGeom>
          <a:solidFill>
            <a:srgbClr val="E1E1DF"/>
          </a:solidFill>
          <a:ln/>
        </p:spPr>
      </p:sp>
      <p:sp>
        <p:nvSpPr>
          <p:cNvPr id="5" name="Text 3"/>
          <p:cNvSpPr/>
          <p:nvPr/>
        </p:nvSpPr>
        <p:spPr>
          <a:xfrm>
            <a:off x="793790" y="301490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Write Test Cases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3505319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Define expected behaviors and create tests to validate each unit of code.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5216962" y="2485549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 Light" pitchFamily="34" charset="0"/>
                <a:ea typeface="Tomorrow Light" pitchFamily="34" charset="-122"/>
                <a:cs typeface="Tomorrow Light" pitchFamily="34" charset="-120"/>
              </a:rPr>
              <a:t>02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5216962" y="2840593"/>
            <a:ext cx="4196358" cy="30480"/>
          </a:xfrm>
          <a:prstGeom prst="rect">
            <a:avLst/>
          </a:prstGeom>
          <a:solidFill>
            <a:srgbClr val="E1E1DF"/>
          </a:solidFill>
          <a:ln/>
        </p:spPr>
      </p:sp>
      <p:sp>
        <p:nvSpPr>
          <p:cNvPr id="9" name="Text 7"/>
          <p:cNvSpPr/>
          <p:nvPr/>
        </p:nvSpPr>
        <p:spPr>
          <a:xfrm>
            <a:off x="5216962" y="301490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Run Tests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216962" y="3505319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Execute the suite of unit tests, ideally automatically after every code change.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9640133" y="2485549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 Light" pitchFamily="34" charset="0"/>
                <a:ea typeface="Tomorrow Light" pitchFamily="34" charset="-122"/>
                <a:cs typeface="Tomorrow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9640133" y="2840593"/>
            <a:ext cx="4196358" cy="30480"/>
          </a:xfrm>
          <a:prstGeom prst="rect">
            <a:avLst/>
          </a:prstGeom>
          <a:solidFill>
            <a:srgbClr val="E1E1DF"/>
          </a:solidFill>
          <a:ln/>
        </p:spPr>
      </p:sp>
      <p:sp>
        <p:nvSpPr>
          <p:cNvPr id="13" name="Text 11"/>
          <p:cNvSpPr/>
          <p:nvPr/>
        </p:nvSpPr>
        <p:spPr>
          <a:xfrm>
            <a:off x="9640133" y="301490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Compare Results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9640133" y="3505319"/>
            <a:ext cx="419635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Analyze test output to identify discrepancies between actual and expected outcomes.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93790" y="499086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 Light" pitchFamily="34" charset="0"/>
                <a:ea typeface="Tomorrow Light" pitchFamily="34" charset="-122"/>
                <a:cs typeface="Tomorrow Light" pitchFamily="34" charset="-120"/>
              </a:rPr>
              <a:t>04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793790" y="5345906"/>
            <a:ext cx="6407944" cy="30480"/>
          </a:xfrm>
          <a:prstGeom prst="rect">
            <a:avLst/>
          </a:prstGeom>
          <a:solidFill>
            <a:srgbClr val="E1E1DF"/>
          </a:solidFill>
          <a:ln/>
        </p:spPr>
      </p:sp>
      <p:sp>
        <p:nvSpPr>
          <p:cNvPr id="17" name="Text 15"/>
          <p:cNvSpPr/>
          <p:nvPr/>
        </p:nvSpPr>
        <p:spPr>
          <a:xfrm>
            <a:off x="793790" y="552021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Fix Bugs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793790" y="6010632"/>
            <a:ext cx="640794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Address any failures or defects discovered during the testing phase.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7428548" y="499086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 Light" pitchFamily="34" charset="0"/>
                <a:ea typeface="Tomorrow Light" pitchFamily="34" charset="-122"/>
                <a:cs typeface="Tomorrow Light" pitchFamily="34" charset="-120"/>
              </a:rPr>
              <a:t>05</a:t>
            </a:r>
            <a:endParaRPr lang="en-US" sz="1750" dirty="0"/>
          </a:p>
        </p:txBody>
      </p:sp>
      <p:sp>
        <p:nvSpPr>
          <p:cNvPr id="20" name="Shape 18"/>
          <p:cNvSpPr/>
          <p:nvPr/>
        </p:nvSpPr>
        <p:spPr>
          <a:xfrm>
            <a:off x="7428548" y="5345906"/>
            <a:ext cx="6407944" cy="30480"/>
          </a:xfrm>
          <a:prstGeom prst="rect">
            <a:avLst/>
          </a:prstGeom>
          <a:solidFill>
            <a:srgbClr val="E1E1DF"/>
          </a:solidFill>
          <a:ln/>
        </p:spPr>
      </p:sp>
      <p:sp>
        <p:nvSpPr>
          <p:cNvPr id="21" name="Text 19"/>
          <p:cNvSpPr/>
          <p:nvPr/>
        </p:nvSpPr>
        <p:spPr>
          <a:xfrm>
            <a:off x="7428548" y="552021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Re-run Tests</a:t>
            </a:r>
            <a:endParaRPr lang="en-US" sz="2200" dirty="0"/>
          </a:p>
        </p:txBody>
      </p:sp>
      <p:sp>
        <p:nvSpPr>
          <p:cNvPr id="22" name="Text 20"/>
          <p:cNvSpPr/>
          <p:nvPr/>
        </p:nvSpPr>
        <p:spPr>
          <a:xfrm>
            <a:off x="7428548" y="6010632"/>
            <a:ext cx="640794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Verify that fixes have resolved the issues and haven't introduced new ones (regression testing).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2682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967276"/>
            <a:ext cx="6259830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Introduction to Unit Testing</a:t>
            </a:r>
            <a:endParaRPr lang="en-US" sz="3550" dirty="0"/>
          </a:p>
        </p:txBody>
      </p:sp>
      <p:sp>
        <p:nvSpPr>
          <p:cNvPr id="4" name="Shape 1"/>
          <p:cNvSpPr/>
          <p:nvPr/>
        </p:nvSpPr>
        <p:spPr>
          <a:xfrm>
            <a:off x="793790" y="3806428"/>
            <a:ext cx="6430685" cy="1771293"/>
          </a:xfrm>
          <a:prstGeom prst="roundRect">
            <a:avLst>
              <a:gd name="adj" fmla="val 1537"/>
            </a:avLst>
          </a:prstGeom>
          <a:solidFill>
            <a:srgbClr val="3C3C3A"/>
          </a:solidFill>
          <a:ln/>
        </p:spPr>
      </p:sp>
      <p:sp>
        <p:nvSpPr>
          <p:cNvPr id="5" name="Shape 2"/>
          <p:cNvSpPr/>
          <p:nvPr/>
        </p:nvSpPr>
        <p:spPr>
          <a:xfrm>
            <a:off x="975241" y="3987879"/>
            <a:ext cx="544354" cy="544354"/>
          </a:xfrm>
          <a:prstGeom prst="roundRect">
            <a:avLst>
              <a:gd name="adj" fmla="val 16796213"/>
            </a:avLst>
          </a:prstGeom>
          <a:solidFill>
            <a:srgbClr val="E1E1DF"/>
          </a:solidFill>
          <a:ln/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4903" y="4137541"/>
            <a:ext cx="244912" cy="24491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75241" y="4713684"/>
            <a:ext cx="3164086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Software Testing Technique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975241" y="5105995"/>
            <a:ext cx="6067782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A fundamental practice in the software development lifecycle.</a:t>
            </a:r>
            <a:endParaRPr lang="en-US" sz="1400" dirty="0"/>
          </a:p>
        </p:txBody>
      </p:sp>
      <p:sp>
        <p:nvSpPr>
          <p:cNvPr id="9" name="Shape 5"/>
          <p:cNvSpPr/>
          <p:nvPr/>
        </p:nvSpPr>
        <p:spPr>
          <a:xfrm>
            <a:off x="7405926" y="3806428"/>
            <a:ext cx="6430685" cy="1771293"/>
          </a:xfrm>
          <a:prstGeom prst="roundRect">
            <a:avLst>
              <a:gd name="adj" fmla="val 1537"/>
            </a:avLst>
          </a:prstGeom>
          <a:solidFill>
            <a:srgbClr val="3C3C3A"/>
          </a:solidFill>
          <a:ln/>
        </p:spPr>
      </p:sp>
      <p:sp>
        <p:nvSpPr>
          <p:cNvPr id="10" name="Shape 6"/>
          <p:cNvSpPr/>
          <p:nvPr/>
        </p:nvSpPr>
        <p:spPr>
          <a:xfrm>
            <a:off x="7587377" y="3987879"/>
            <a:ext cx="544354" cy="544354"/>
          </a:xfrm>
          <a:prstGeom prst="roundRect">
            <a:avLst>
              <a:gd name="adj" fmla="val 16796213"/>
            </a:avLst>
          </a:prstGeom>
          <a:solidFill>
            <a:srgbClr val="E1E1DF"/>
          </a:solidFill>
          <a:ln/>
        </p:spPr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37038" y="4137541"/>
            <a:ext cx="244912" cy="244912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7587377" y="4713684"/>
            <a:ext cx="3111698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Tests Individual Code Units</a:t>
            </a:r>
            <a:endParaRPr lang="en-US" sz="1750" dirty="0"/>
          </a:p>
        </p:txBody>
      </p:sp>
      <p:sp>
        <p:nvSpPr>
          <p:cNvPr id="13" name="Text 8"/>
          <p:cNvSpPr/>
          <p:nvPr/>
        </p:nvSpPr>
        <p:spPr>
          <a:xfrm>
            <a:off x="7587377" y="5105995"/>
            <a:ext cx="6067782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Focuses on isolating the smallest testable parts of an application.</a:t>
            </a:r>
            <a:endParaRPr lang="en-US" sz="1400" dirty="0"/>
          </a:p>
        </p:txBody>
      </p:sp>
      <p:sp>
        <p:nvSpPr>
          <p:cNvPr id="14" name="Shape 9"/>
          <p:cNvSpPr/>
          <p:nvPr/>
        </p:nvSpPr>
        <p:spPr>
          <a:xfrm>
            <a:off x="793790" y="5759172"/>
            <a:ext cx="6430685" cy="1771293"/>
          </a:xfrm>
          <a:prstGeom prst="roundRect">
            <a:avLst>
              <a:gd name="adj" fmla="val 1537"/>
            </a:avLst>
          </a:prstGeom>
          <a:solidFill>
            <a:srgbClr val="3C3C3A"/>
          </a:solidFill>
          <a:ln/>
        </p:spPr>
      </p:sp>
      <p:sp>
        <p:nvSpPr>
          <p:cNvPr id="15" name="Shape 10"/>
          <p:cNvSpPr/>
          <p:nvPr/>
        </p:nvSpPr>
        <p:spPr>
          <a:xfrm>
            <a:off x="975241" y="5940623"/>
            <a:ext cx="544354" cy="544354"/>
          </a:xfrm>
          <a:prstGeom prst="roundRect">
            <a:avLst>
              <a:gd name="adj" fmla="val 16796213"/>
            </a:avLst>
          </a:prstGeom>
          <a:solidFill>
            <a:srgbClr val="E1E1DF"/>
          </a:solidFill>
          <a:ln/>
        </p:spPr>
      </p:sp>
      <p:pic>
        <p:nvPicPr>
          <p:cNvPr id="16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24903" y="6090285"/>
            <a:ext cx="244912" cy="244912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975241" y="6666428"/>
            <a:ext cx="3318153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Unit: Function, Method, Class</a:t>
            </a:r>
            <a:endParaRPr lang="en-US" sz="1750" dirty="0"/>
          </a:p>
        </p:txBody>
      </p:sp>
      <p:sp>
        <p:nvSpPr>
          <p:cNvPr id="18" name="Text 12"/>
          <p:cNvSpPr/>
          <p:nvPr/>
        </p:nvSpPr>
        <p:spPr>
          <a:xfrm>
            <a:off x="975241" y="7058739"/>
            <a:ext cx="6067782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These are the atomic components that are individually verified.</a:t>
            </a:r>
            <a:endParaRPr lang="en-US" sz="1400" dirty="0"/>
          </a:p>
        </p:txBody>
      </p:sp>
      <p:sp>
        <p:nvSpPr>
          <p:cNvPr id="19" name="Shape 13"/>
          <p:cNvSpPr/>
          <p:nvPr/>
        </p:nvSpPr>
        <p:spPr>
          <a:xfrm>
            <a:off x="7405926" y="5759172"/>
            <a:ext cx="6430685" cy="1771293"/>
          </a:xfrm>
          <a:prstGeom prst="roundRect">
            <a:avLst>
              <a:gd name="adj" fmla="val 1537"/>
            </a:avLst>
          </a:prstGeom>
          <a:solidFill>
            <a:srgbClr val="3C3C3A"/>
          </a:solidFill>
          <a:ln/>
        </p:spPr>
      </p:sp>
      <p:sp>
        <p:nvSpPr>
          <p:cNvPr id="20" name="Shape 14"/>
          <p:cNvSpPr/>
          <p:nvPr/>
        </p:nvSpPr>
        <p:spPr>
          <a:xfrm>
            <a:off x="7587377" y="5940623"/>
            <a:ext cx="544354" cy="544354"/>
          </a:xfrm>
          <a:prstGeom prst="roundRect">
            <a:avLst>
              <a:gd name="adj" fmla="val 16796213"/>
            </a:avLst>
          </a:prstGeom>
          <a:solidFill>
            <a:srgbClr val="E1E1DF"/>
          </a:solidFill>
          <a:ln/>
        </p:spPr>
      </p:sp>
      <p:pic>
        <p:nvPicPr>
          <p:cNvPr id="21" name="Image 4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737038" y="6090285"/>
            <a:ext cx="244912" cy="244912"/>
          </a:xfrm>
          <a:prstGeom prst="rect">
            <a:avLst/>
          </a:prstGeom>
        </p:spPr>
      </p:pic>
      <p:sp>
        <p:nvSpPr>
          <p:cNvPr id="22" name="Text 15"/>
          <p:cNvSpPr/>
          <p:nvPr/>
        </p:nvSpPr>
        <p:spPr>
          <a:xfrm>
            <a:off x="7587377" y="6666428"/>
            <a:ext cx="3236119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Checks Correctness of Logic</a:t>
            </a:r>
            <a:endParaRPr lang="en-US" sz="1750" dirty="0"/>
          </a:p>
        </p:txBody>
      </p:sp>
      <p:sp>
        <p:nvSpPr>
          <p:cNvPr id="23" name="Text 16"/>
          <p:cNvSpPr/>
          <p:nvPr/>
        </p:nvSpPr>
        <p:spPr>
          <a:xfrm>
            <a:off x="7587377" y="7058739"/>
            <a:ext cx="6067782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Ensures each unit performs as designed under various conditions.</a:t>
            </a:r>
            <a:endParaRPr lang="en-US" sz="14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950357"/>
            <a:ext cx="6804541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Why Unit Testing is Important</a:t>
            </a:r>
            <a:endParaRPr lang="en-US" sz="3550" dirty="0"/>
          </a:p>
        </p:txBody>
      </p:sp>
      <p:sp>
        <p:nvSpPr>
          <p:cNvPr id="4" name="Shape 1"/>
          <p:cNvSpPr/>
          <p:nvPr/>
        </p:nvSpPr>
        <p:spPr>
          <a:xfrm>
            <a:off x="793790" y="1789509"/>
            <a:ext cx="7556421" cy="1091208"/>
          </a:xfrm>
          <a:prstGeom prst="roundRect">
            <a:avLst>
              <a:gd name="adj" fmla="val 10056"/>
            </a:avLst>
          </a:prstGeom>
          <a:solidFill>
            <a:srgbClr val="1D1D1B"/>
          </a:solidFill>
          <a:ln w="22860">
            <a:solidFill>
              <a:srgbClr val="555553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770930" y="1789509"/>
            <a:ext cx="91440" cy="1091208"/>
          </a:xfrm>
          <a:prstGeom prst="roundRect">
            <a:avLst>
              <a:gd name="adj" fmla="val 29767"/>
            </a:avLst>
          </a:prstGeom>
          <a:solidFill>
            <a:srgbClr val="E1E1DF"/>
          </a:solidFill>
          <a:ln/>
        </p:spPr>
      </p:sp>
      <p:sp>
        <p:nvSpPr>
          <p:cNvPr id="6" name="Text 3"/>
          <p:cNvSpPr/>
          <p:nvPr/>
        </p:nvSpPr>
        <p:spPr>
          <a:xfrm>
            <a:off x="1066681" y="1993821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Early Bug Detection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1066681" y="2386132"/>
            <a:ext cx="7079218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Identifies defects at the development stage, preventing them from escalating.</a:t>
            </a:r>
            <a:endParaRPr lang="en-US" sz="1400" dirty="0"/>
          </a:p>
        </p:txBody>
      </p:sp>
      <p:sp>
        <p:nvSpPr>
          <p:cNvPr id="8" name="Shape 5"/>
          <p:cNvSpPr/>
          <p:nvPr/>
        </p:nvSpPr>
        <p:spPr>
          <a:xfrm>
            <a:off x="793790" y="3062168"/>
            <a:ext cx="7556421" cy="1091208"/>
          </a:xfrm>
          <a:prstGeom prst="roundRect">
            <a:avLst>
              <a:gd name="adj" fmla="val 10056"/>
            </a:avLst>
          </a:prstGeom>
          <a:solidFill>
            <a:srgbClr val="1D1D1B"/>
          </a:solidFill>
          <a:ln w="22860">
            <a:solidFill>
              <a:srgbClr val="555553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770930" y="3062168"/>
            <a:ext cx="91440" cy="1091208"/>
          </a:xfrm>
          <a:prstGeom prst="roundRect">
            <a:avLst>
              <a:gd name="adj" fmla="val 29767"/>
            </a:avLst>
          </a:prstGeom>
          <a:solidFill>
            <a:srgbClr val="E1E1DF"/>
          </a:solidFill>
          <a:ln/>
        </p:spPr>
      </p:sp>
      <p:sp>
        <p:nvSpPr>
          <p:cNvPr id="10" name="Text 7"/>
          <p:cNvSpPr/>
          <p:nvPr/>
        </p:nvSpPr>
        <p:spPr>
          <a:xfrm>
            <a:off x="1066681" y="3266480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Lower Fixing Cost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1066681" y="3658791"/>
            <a:ext cx="7079218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Bugs found early are significantly cheaper and easier to fix.</a:t>
            </a:r>
            <a:endParaRPr lang="en-US" sz="1400" dirty="0"/>
          </a:p>
        </p:txBody>
      </p:sp>
      <p:sp>
        <p:nvSpPr>
          <p:cNvPr id="12" name="Shape 9"/>
          <p:cNvSpPr/>
          <p:nvPr/>
        </p:nvSpPr>
        <p:spPr>
          <a:xfrm>
            <a:off x="793790" y="4334828"/>
            <a:ext cx="7556421" cy="1381482"/>
          </a:xfrm>
          <a:prstGeom prst="roundRect">
            <a:avLst>
              <a:gd name="adj" fmla="val 7943"/>
            </a:avLst>
          </a:prstGeom>
          <a:solidFill>
            <a:srgbClr val="1D1D1B"/>
          </a:solidFill>
          <a:ln w="22860">
            <a:solidFill>
              <a:srgbClr val="555553"/>
            </a:solidFill>
            <a:prstDash val="solid"/>
          </a:ln>
        </p:spPr>
      </p:sp>
      <p:sp>
        <p:nvSpPr>
          <p:cNvPr id="13" name="Shape 10"/>
          <p:cNvSpPr/>
          <p:nvPr/>
        </p:nvSpPr>
        <p:spPr>
          <a:xfrm>
            <a:off x="770930" y="4334828"/>
            <a:ext cx="91440" cy="1381482"/>
          </a:xfrm>
          <a:prstGeom prst="roundRect">
            <a:avLst>
              <a:gd name="adj" fmla="val 29767"/>
            </a:avLst>
          </a:prstGeom>
          <a:solidFill>
            <a:srgbClr val="E1E1DF"/>
          </a:solidFill>
          <a:ln/>
        </p:spPr>
      </p:sp>
      <p:sp>
        <p:nvSpPr>
          <p:cNvPr id="14" name="Text 11"/>
          <p:cNvSpPr/>
          <p:nvPr/>
        </p:nvSpPr>
        <p:spPr>
          <a:xfrm>
            <a:off x="1066681" y="4539139"/>
            <a:ext cx="2892981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Improves Maintainability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1066681" y="4931450"/>
            <a:ext cx="7079218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Well-tested code is easier to refactor and maintain over time, reducing technical debt.</a:t>
            </a:r>
            <a:endParaRPr lang="en-US" sz="1400" dirty="0"/>
          </a:p>
        </p:txBody>
      </p:sp>
      <p:sp>
        <p:nvSpPr>
          <p:cNvPr id="16" name="Shape 13"/>
          <p:cNvSpPr/>
          <p:nvPr/>
        </p:nvSpPr>
        <p:spPr>
          <a:xfrm>
            <a:off x="793790" y="5897761"/>
            <a:ext cx="7556421" cy="1381482"/>
          </a:xfrm>
          <a:prstGeom prst="roundRect">
            <a:avLst>
              <a:gd name="adj" fmla="val 7943"/>
            </a:avLst>
          </a:prstGeom>
          <a:solidFill>
            <a:srgbClr val="1D1D1B"/>
          </a:solidFill>
          <a:ln w="22860">
            <a:solidFill>
              <a:srgbClr val="555553"/>
            </a:solidFill>
            <a:prstDash val="solid"/>
          </a:ln>
        </p:spPr>
      </p:sp>
      <p:sp>
        <p:nvSpPr>
          <p:cNvPr id="17" name="Shape 14"/>
          <p:cNvSpPr/>
          <p:nvPr/>
        </p:nvSpPr>
        <p:spPr>
          <a:xfrm>
            <a:off x="770930" y="5897761"/>
            <a:ext cx="91440" cy="1381482"/>
          </a:xfrm>
          <a:prstGeom prst="roundRect">
            <a:avLst>
              <a:gd name="adj" fmla="val 29767"/>
            </a:avLst>
          </a:prstGeom>
          <a:solidFill>
            <a:srgbClr val="E1E1DF"/>
          </a:solidFill>
          <a:ln/>
        </p:spPr>
      </p:sp>
      <p:sp>
        <p:nvSpPr>
          <p:cNvPr id="18" name="Text 15"/>
          <p:cNvSpPr/>
          <p:nvPr/>
        </p:nvSpPr>
        <p:spPr>
          <a:xfrm>
            <a:off x="1066681" y="6102072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More Reliable Code</a:t>
            </a:r>
            <a:endParaRPr lang="en-US" sz="1750" dirty="0"/>
          </a:p>
        </p:txBody>
      </p:sp>
      <p:sp>
        <p:nvSpPr>
          <p:cNvPr id="19" name="Text 16"/>
          <p:cNvSpPr/>
          <p:nvPr/>
        </p:nvSpPr>
        <p:spPr>
          <a:xfrm>
            <a:off x="1066681" y="6494383"/>
            <a:ext cx="7079218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Increases confidence in the codebase, leading to more robust and stable applications.</a:t>
            </a:r>
            <a:endParaRPr lang="en-US" sz="14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792004"/>
            <a:ext cx="7556421" cy="11339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Unit Testing vs. Other Testing Types</a:t>
            </a:r>
            <a:endParaRPr lang="en-US" sz="3550" dirty="0"/>
          </a:p>
        </p:txBody>
      </p:sp>
      <p:sp>
        <p:nvSpPr>
          <p:cNvPr id="4" name="Shape 1"/>
          <p:cNvSpPr/>
          <p:nvPr/>
        </p:nvSpPr>
        <p:spPr>
          <a:xfrm>
            <a:off x="793790" y="2402205"/>
            <a:ext cx="3556873" cy="2324933"/>
          </a:xfrm>
          <a:prstGeom prst="roundRect">
            <a:avLst>
              <a:gd name="adj" fmla="val 1171"/>
            </a:avLst>
          </a:prstGeom>
          <a:solidFill>
            <a:srgbClr val="1D1D1B"/>
          </a:solidFill>
          <a:ln w="22860">
            <a:solidFill>
              <a:srgbClr val="555553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98101" y="2606516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Unit Testing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998101" y="3071455"/>
            <a:ext cx="3148251" cy="14513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Focuses on isolating and testing individual code components, such as functions or methods. Ensures that each small piece of code works correctly in isolation.</a:t>
            </a:r>
            <a:endParaRPr lang="en-US" sz="1400" dirty="0"/>
          </a:p>
        </p:txBody>
      </p:sp>
      <p:sp>
        <p:nvSpPr>
          <p:cNvPr id="7" name="Shape 4"/>
          <p:cNvSpPr/>
          <p:nvPr/>
        </p:nvSpPr>
        <p:spPr>
          <a:xfrm>
            <a:off x="793790" y="4908590"/>
            <a:ext cx="3556873" cy="2324933"/>
          </a:xfrm>
          <a:prstGeom prst="roundRect">
            <a:avLst>
              <a:gd name="adj" fmla="val 1171"/>
            </a:avLst>
          </a:prstGeom>
          <a:solidFill>
            <a:srgbClr val="1D1D1B"/>
          </a:solidFill>
          <a:ln w="22860">
            <a:solidFill>
              <a:srgbClr val="555553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998101" y="5112901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Integration Testing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998101" y="5577840"/>
            <a:ext cx="3148251" cy="14513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Verifies the interactions between different modules or components of an application. It ensures that integrated units work together seamlessly.</a:t>
            </a:r>
            <a:endParaRPr lang="en-US" sz="1400" dirty="0"/>
          </a:p>
        </p:txBody>
      </p:sp>
      <p:sp>
        <p:nvSpPr>
          <p:cNvPr id="10" name="Shape 7"/>
          <p:cNvSpPr/>
          <p:nvPr/>
        </p:nvSpPr>
        <p:spPr>
          <a:xfrm>
            <a:off x="4800957" y="2402205"/>
            <a:ext cx="3556873" cy="2324933"/>
          </a:xfrm>
          <a:prstGeom prst="roundRect">
            <a:avLst>
              <a:gd name="adj" fmla="val 1171"/>
            </a:avLst>
          </a:prstGeom>
          <a:solidFill>
            <a:srgbClr val="1D1D1B"/>
          </a:solidFill>
          <a:ln w="22860">
            <a:solidFill>
              <a:srgbClr val="555553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5005268" y="2606516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System Testing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5005268" y="3071455"/>
            <a:ext cx="3148251" cy="14513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Evaluates the complete and integrated software product to ensure it meets specified requirements. Tests the entire system as a whole.</a:t>
            </a:r>
            <a:endParaRPr lang="en-US" sz="1400" dirty="0"/>
          </a:p>
        </p:txBody>
      </p:sp>
      <p:sp>
        <p:nvSpPr>
          <p:cNvPr id="13" name="Shape 10"/>
          <p:cNvSpPr/>
          <p:nvPr/>
        </p:nvSpPr>
        <p:spPr>
          <a:xfrm>
            <a:off x="4800957" y="4908590"/>
            <a:ext cx="3556873" cy="2034659"/>
          </a:xfrm>
          <a:prstGeom prst="roundRect">
            <a:avLst>
              <a:gd name="adj" fmla="val 1338"/>
            </a:avLst>
          </a:prstGeom>
          <a:solidFill>
            <a:srgbClr val="1D1D1B"/>
          </a:solidFill>
          <a:ln w="22860">
            <a:solidFill>
              <a:srgbClr val="555553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5005268" y="5112901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Acceptance Testing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5005268" y="5577840"/>
            <a:ext cx="3148251" cy="11610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Determines if the system satisfies the user's requirements and business needs. Often performed by end-users or clients.</a:t>
            </a:r>
            <a:endParaRPr lang="en-US" sz="14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24944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7241" y="2869287"/>
            <a:ext cx="7153989" cy="5623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00"/>
              </a:lnSpc>
              <a:buNone/>
            </a:pPr>
            <a:r>
              <a:rPr lang="en-US" sz="350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When Unit Testing is Performed</a:t>
            </a:r>
            <a:endParaRPr lang="en-US" sz="3500" dirty="0"/>
          </a:p>
        </p:txBody>
      </p:sp>
      <p:sp>
        <p:nvSpPr>
          <p:cNvPr id="4" name="Shape 1"/>
          <p:cNvSpPr/>
          <p:nvPr/>
        </p:nvSpPr>
        <p:spPr>
          <a:xfrm>
            <a:off x="787241" y="3701534"/>
            <a:ext cx="6437948" cy="539829"/>
          </a:xfrm>
          <a:prstGeom prst="roundRect">
            <a:avLst>
              <a:gd name="adj" fmla="val 480053"/>
            </a:avLst>
          </a:prstGeom>
          <a:solidFill>
            <a:srgbClr val="3C3C3A"/>
          </a:solidFill>
          <a:ln/>
        </p:spPr>
      </p:sp>
      <p:sp>
        <p:nvSpPr>
          <p:cNvPr id="5" name="Text 2"/>
          <p:cNvSpPr/>
          <p:nvPr/>
        </p:nvSpPr>
        <p:spPr>
          <a:xfrm>
            <a:off x="3871198" y="3802737"/>
            <a:ext cx="269915" cy="3374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21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1</a:t>
            </a: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967145" y="4421267"/>
            <a:ext cx="3115508" cy="2811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During Development Phase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967145" y="4810244"/>
            <a:ext cx="6078141" cy="2877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Tests are written concurrently with the code, guiding development.</a:t>
            </a:r>
            <a:endParaRPr lang="en-US" sz="1400" dirty="0"/>
          </a:p>
        </p:txBody>
      </p:sp>
      <p:sp>
        <p:nvSpPr>
          <p:cNvPr id="8" name="Shape 5"/>
          <p:cNvSpPr/>
          <p:nvPr/>
        </p:nvSpPr>
        <p:spPr>
          <a:xfrm>
            <a:off x="7405092" y="3701534"/>
            <a:ext cx="6438067" cy="539829"/>
          </a:xfrm>
          <a:prstGeom prst="roundRect">
            <a:avLst>
              <a:gd name="adj" fmla="val 480053"/>
            </a:avLst>
          </a:prstGeom>
          <a:solidFill>
            <a:srgbClr val="3C3C3A"/>
          </a:solidFill>
          <a:ln/>
        </p:spPr>
      </p:sp>
      <p:sp>
        <p:nvSpPr>
          <p:cNvPr id="9" name="Text 6"/>
          <p:cNvSpPr/>
          <p:nvPr/>
        </p:nvSpPr>
        <p:spPr>
          <a:xfrm>
            <a:off x="10489168" y="3802737"/>
            <a:ext cx="269915" cy="3374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21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2</a:t>
            </a:r>
            <a:endParaRPr lang="en-US" sz="2100" dirty="0"/>
          </a:p>
        </p:txBody>
      </p:sp>
      <p:sp>
        <p:nvSpPr>
          <p:cNvPr id="10" name="Text 7"/>
          <p:cNvSpPr/>
          <p:nvPr/>
        </p:nvSpPr>
        <p:spPr>
          <a:xfrm>
            <a:off x="7584996" y="4421267"/>
            <a:ext cx="2959418" cy="2811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Before Integration Testing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7584996" y="4810244"/>
            <a:ext cx="6078260" cy="5755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Ensures individual units are sound before combining them, streamlining later stages.</a:t>
            </a:r>
            <a:endParaRPr lang="en-US" sz="1400" dirty="0"/>
          </a:p>
        </p:txBody>
      </p:sp>
      <p:sp>
        <p:nvSpPr>
          <p:cNvPr id="12" name="Shape 9"/>
          <p:cNvSpPr/>
          <p:nvPr/>
        </p:nvSpPr>
        <p:spPr>
          <a:xfrm>
            <a:off x="787241" y="5745599"/>
            <a:ext cx="6437948" cy="539829"/>
          </a:xfrm>
          <a:prstGeom prst="roundRect">
            <a:avLst>
              <a:gd name="adj" fmla="val 480053"/>
            </a:avLst>
          </a:prstGeom>
          <a:solidFill>
            <a:srgbClr val="3C3C3A"/>
          </a:solidFill>
          <a:ln/>
        </p:spPr>
      </p:sp>
      <p:sp>
        <p:nvSpPr>
          <p:cNvPr id="13" name="Text 10"/>
          <p:cNvSpPr/>
          <p:nvPr/>
        </p:nvSpPr>
        <p:spPr>
          <a:xfrm>
            <a:off x="3871198" y="5846802"/>
            <a:ext cx="269915" cy="3374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21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3</a:t>
            </a:r>
            <a:endParaRPr lang="en-US" sz="2100" dirty="0"/>
          </a:p>
        </p:txBody>
      </p:sp>
      <p:sp>
        <p:nvSpPr>
          <p:cNvPr id="14" name="Text 11"/>
          <p:cNvSpPr/>
          <p:nvPr/>
        </p:nvSpPr>
        <p:spPr>
          <a:xfrm>
            <a:off x="967145" y="6465332"/>
            <a:ext cx="2512933" cy="2811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Written by Developers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967145" y="6854309"/>
            <a:ext cx="6078141" cy="5755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Developers understand the internal logic best, making them ideal authors of unit tests.</a:t>
            </a:r>
            <a:endParaRPr lang="en-US" sz="1400" dirty="0"/>
          </a:p>
        </p:txBody>
      </p:sp>
      <p:sp>
        <p:nvSpPr>
          <p:cNvPr id="16" name="Shape 13"/>
          <p:cNvSpPr/>
          <p:nvPr/>
        </p:nvSpPr>
        <p:spPr>
          <a:xfrm>
            <a:off x="7405092" y="5745599"/>
            <a:ext cx="6438067" cy="539829"/>
          </a:xfrm>
          <a:prstGeom prst="roundRect">
            <a:avLst>
              <a:gd name="adj" fmla="val 480053"/>
            </a:avLst>
          </a:prstGeom>
          <a:solidFill>
            <a:srgbClr val="3C3C3A"/>
          </a:solidFill>
          <a:ln/>
        </p:spPr>
      </p:sp>
      <p:sp>
        <p:nvSpPr>
          <p:cNvPr id="17" name="Text 14"/>
          <p:cNvSpPr/>
          <p:nvPr/>
        </p:nvSpPr>
        <p:spPr>
          <a:xfrm>
            <a:off x="10489168" y="5846802"/>
            <a:ext cx="269915" cy="3374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21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4</a:t>
            </a:r>
            <a:endParaRPr lang="en-US" sz="2100" dirty="0"/>
          </a:p>
        </p:txBody>
      </p:sp>
      <p:sp>
        <p:nvSpPr>
          <p:cNvPr id="18" name="Text 15"/>
          <p:cNvSpPr/>
          <p:nvPr/>
        </p:nvSpPr>
        <p:spPr>
          <a:xfrm>
            <a:off x="7584996" y="6465332"/>
            <a:ext cx="2354818" cy="2811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Executed Frequently</a:t>
            </a:r>
            <a:endParaRPr lang="en-US" sz="1750" dirty="0"/>
          </a:p>
        </p:txBody>
      </p:sp>
      <p:sp>
        <p:nvSpPr>
          <p:cNvPr id="19" name="Text 16"/>
          <p:cNvSpPr/>
          <p:nvPr/>
        </p:nvSpPr>
        <p:spPr>
          <a:xfrm>
            <a:off x="7584996" y="6854309"/>
            <a:ext cx="6078260" cy="5755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Run continuously, often with every code change, to provide immediate feedback.</a:t>
            </a:r>
            <a:endParaRPr lang="en-US" sz="14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77133"/>
            <a:ext cx="960632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Characteristics of Good Unit Tests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793790" y="2039541"/>
            <a:ext cx="566976" cy="56697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289000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Fast Execution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3380423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Should run quickly to allow frequent execution and rapid feedback.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35893" y="2039541"/>
            <a:ext cx="566976" cy="56697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35893" y="289000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Independent Tests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235893" y="3380423"/>
            <a:ext cx="41586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Each test should run in isolation, without relying on other tests or external factors.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677995" y="2039541"/>
            <a:ext cx="566976" cy="56697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677995" y="289000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Repeatable Results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677995" y="3380423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Consistently produce the same outcome every time they are run.</a:t>
            </a:r>
            <a:endParaRPr lang="en-US" sz="17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93790" y="4922758"/>
            <a:ext cx="566976" cy="566976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93790" y="577322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Easy to Understand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793790" y="6263640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Clear and concise, making it easy to see what is being tested and why.</a:t>
            </a:r>
            <a:endParaRPr lang="en-US" sz="1750" dirty="0"/>
          </a:p>
        </p:txBody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235893" y="4922758"/>
            <a:ext cx="566976" cy="566976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5235893" y="5773222"/>
            <a:ext cx="303347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Single Responsibility</a:t>
            </a:r>
            <a:endParaRPr lang="en-US" sz="2200" dirty="0"/>
          </a:p>
        </p:txBody>
      </p:sp>
      <p:sp>
        <p:nvSpPr>
          <p:cNvPr id="17" name="Text 10"/>
          <p:cNvSpPr/>
          <p:nvPr/>
        </p:nvSpPr>
        <p:spPr>
          <a:xfrm>
            <a:off x="5235893" y="6263640"/>
            <a:ext cx="41586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Each test should focus on verifying one specific piece of functionality or logic.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99586" y="392549"/>
            <a:ext cx="6259592" cy="4461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500"/>
              </a:lnSpc>
              <a:buNone/>
            </a:pPr>
            <a:r>
              <a:rPr lang="en-US" sz="280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Manual vs. Automated Unit Testing</a:t>
            </a:r>
            <a:endParaRPr lang="en-US" sz="2800" dirty="0"/>
          </a:p>
        </p:txBody>
      </p:sp>
      <p:sp>
        <p:nvSpPr>
          <p:cNvPr id="3" name="Text 1"/>
          <p:cNvSpPr/>
          <p:nvPr/>
        </p:nvSpPr>
        <p:spPr>
          <a:xfrm>
            <a:off x="499586" y="1195507"/>
            <a:ext cx="2896672" cy="2676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Manual Testing Challenges</a:t>
            </a:r>
            <a:endParaRPr lang="en-US" sz="1650" dirty="0"/>
          </a:p>
        </p:txBody>
      </p:sp>
      <p:sp>
        <p:nvSpPr>
          <p:cNvPr id="4" name="Text 2"/>
          <p:cNvSpPr/>
          <p:nvPr/>
        </p:nvSpPr>
        <p:spPr>
          <a:xfrm>
            <a:off x="499586" y="1605915"/>
            <a:ext cx="6641544" cy="2283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50"/>
              </a:lnSpc>
              <a:buSzPct val="100000"/>
              <a:buChar char="•"/>
            </a:pPr>
            <a:r>
              <a:rPr lang="en-US" sz="11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Time-consuming for repetitive tasks.</a:t>
            </a:r>
            <a:endParaRPr lang="en-US" sz="1100" dirty="0"/>
          </a:p>
        </p:txBody>
      </p:sp>
      <p:sp>
        <p:nvSpPr>
          <p:cNvPr id="5" name="Text 3"/>
          <p:cNvSpPr/>
          <p:nvPr/>
        </p:nvSpPr>
        <p:spPr>
          <a:xfrm>
            <a:off x="499586" y="1884164"/>
            <a:ext cx="6641544" cy="2283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50"/>
              </a:lnSpc>
              <a:buSzPct val="100000"/>
              <a:buChar char="•"/>
            </a:pPr>
            <a:r>
              <a:rPr lang="en-US" sz="11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Highly susceptible to human error, leading to missed defects.</a:t>
            </a:r>
            <a:endParaRPr lang="en-US" sz="1100" dirty="0"/>
          </a:p>
        </p:txBody>
      </p:sp>
      <p:sp>
        <p:nvSpPr>
          <p:cNvPr id="6" name="Text 4"/>
          <p:cNvSpPr/>
          <p:nvPr/>
        </p:nvSpPr>
        <p:spPr>
          <a:xfrm>
            <a:off x="499586" y="2162413"/>
            <a:ext cx="6641544" cy="2283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50"/>
              </a:lnSpc>
              <a:buSzPct val="100000"/>
              <a:buChar char="•"/>
            </a:pPr>
            <a:r>
              <a:rPr lang="en-US" sz="11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Difficult to scale for large codebases or complex scenarios.</a:t>
            </a:r>
            <a:endParaRPr lang="en-US" sz="1100" dirty="0"/>
          </a:p>
        </p:txBody>
      </p:sp>
      <p:pic>
        <p:nvPicPr>
          <p:cNvPr id="7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9586" y="2551271"/>
            <a:ext cx="6641544" cy="6641544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7496889" y="1195507"/>
            <a:ext cx="3392448" cy="2676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Automated Testing Advantages</a:t>
            </a:r>
            <a:endParaRPr lang="en-US" sz="1650" dirty="0"/>
          </a:p>
        </p:txBody>
      </p:sp>
      <p:sp>
        <p:nvSpPr>
          <p:cNvPr id="9" name="Text 6"/>
          <p:cNvSpPr/>
          <p:nvPr/>
        </p:nvSpPr>
        <p:spPr>
          <a:xfrm>
            <a:off x="7496889" y="1605915"/>
            <a:ext cx="6641544" cy="2283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50"/>
              </a:lnSpc>
              <a:buSzPct val="100000"/>
              <a:buChar char="•"/>
            </a:pPr>
            <a:r>
              <a:rPr lang="en-US" sz="11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Executes tests rapidly, enabling frequent validation.</a:t>
            </a:r>
            <a:endParaRPr lang="en-US" sz="1100" dirty="0"/>
          </a:p>
        </p:txBody>
      </p:sp>
      <p:sp>
        <p:nvSpPr>
          <p:cNvPr id="10" name="Text 7"/>
          <p:cNvSpPr/>
          <p:nvPr/>
        </p:nvSpPr>
        <p:spPr>
          <a:xfrm>
            <a:off x="7496889" y="1884164"/>
            <a:ext cx="6641544" cy="2283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50"/>
              </a:lnSpc>
              <a:buSzPct val="100000"/>
              <a:buChar char="•"/>
            </a:pPr>
            <a:r>
              <a:rPr lang="en-US" sz="11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Provides consistent and reliable results without human fatigue.</a:t>
            </a:r>
            <a:endParaRPr lang="en-US" sz="1100" dirty="0"/>
          </a:p>
        </p:txBody>
      </p:sp>
      <p:sp>
        <p:nvSpPr>
          <p:cNvPr id="11" name="Text 8"/>
          <p:cNvSpPr/>
          <p:nvPr/>
        </p:nvSpPr>
        <p:spPr>
          <a:xfrm>
            <a:off x="7496889" y="2162413"/>
            <a:ext cx="6641544" cy="2283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50"/>
              </a:lnSpc>
              <a:buSzPct val="100000"/>
              <a:buChar char="•"/>
            </a:pPr>
            <a:r>
              <a:rPr lang="en-US" sz="11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Scales effortlessly, covering extensive test suites in minimal time.</a:t>
            </a:r>
            <a:endParaRPr lang="en-US" sz="1100" dirty="0"/>
          </a:p>
        </p:txBody>
      </p:sp>
      <p:pic>
        <p:nvPicPr>
          <p:cNvPr id="12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6889" y="2551271"/>
            <a:ext cx="6641544" cy="664154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3793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4616" y="577215"/>
            <a:ext cx="5721310" cy="4263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50"/>
              </a:lnSpc>
              <a:buNone/>
            </a:pPr>
            <a:r>
              <a:rPr lang="en-US" sz="265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Popular Unit Testing Frameworks</a:t>
            </a:r>
            <a:endParaRPr lang="en-US" sz="2650" dirty="0"/>
          </a:p>
        </p:txBody>
      </p:sp>
      <p:sp>
        <p:nvSpPr>
          <p:cNvPr id="4" name="Shape 1"/>
          <p:cNvSpPr/>
          <p:nvPr/>
        </p:nvSpPr>
        <p:spPr>
          <a:xfrm>
            <a:off x="734616" y="1412915"/>
            <a:ext cx="7674769" cy="1306116"/>
          </a:xfrm>
          <a:prstGeom prst="roundRect">
            <a:avLst>
              <a:gd name="adj" fmla="val 5601"/>
            </a:avLst>
          </a:prstGeom>
          <a:solidFill>
            <a:srgbClr val="1D1D1B"/>
          </a:solidFill>
          <a:ln/>
        </p:spPr>
      </p:sp>
      <p:sp>
        <p:nvSpPr>
          <p:cNvPr id="5" name="Shape 2"/>
          <p:cNvSpPr/>
          <p:nvPr/>
        </p:nvSpPr>
        <p:spPr>
          <a:xfrm>
            <a:off x="734616" y="1397675"/>
            <a:ext cx="7674769" cy="60960"/>
          </a:xfrm>
          <a:prstGeom prst="roundRect">
            <a:avLst>
              <a:gd name="adj" fmla="val 33575"/>
            </a:avLst>
          </a:prstGeom>
          <a:solidFill>
            <a:srgbClr val="E1E1DF"/>
          </a:solidFill>
          <a:ln/>
        </p:spPr>
      </p:sp>
      <p:sp>
        <p:nvSpPr>
          <p:cNvPr id="6" name="Shape 3"/>
          <p:cNvSpPr/>
          <p:nvPr/>
        </p:nvSpPr>
        <p:spPr>
          <a:xfrm>
            <a:off x="4367332" y="1208246"/>
            <a:ext cx="409337" cy="409337"/>
          </a:xfrm>
          <a:prstGeom prst="roundRect">
            <a:avLst>
              <a:gd name="adj" fmla="val 223386"/>
            </a:avLst>
          </a:prstGeom>
          <a:solidFill>
            <a:srgbClr val="E1E1DF"/>
          </a:solidFill>
          <a:ln/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90085" y="1331000"/>
            <a:ext cx="163711" cy="163711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886301" y="1754029"/>
            <a:ext cx="1705570" cy="2132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Java</a:t>
            </a:r>
            <a:endParaRPr lang="en-US" sz="1300" dirty="0"/>
          </a:p>
        </p:txBody>
      </p:sp>
      <p:sp>
        <p:nvSpPr>
          <p:cNvPr id="9" name="Text 5"/>
          <p:cNvSpPr/>
          <p:nvPr/>
        </p:nvSpPr>
        <p:spPr>
          <a:xfrm>
            <a:off x="886301" y="2049066"/>
            <a:ext cx="7371398" cy="2182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b="1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JUnit</a:t>
            </a:r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: The gold standard for Java unit testing, widely adopted and robust.</a:t>
            </a:r>
            <a:endParaRPr lang="en-US" sz="1050" dirty="0"/>
          </a:p>
        </p:txBody>
      </p:sp>
      <p:sp>
        <p:nvSpPr>
          <p:cNvPr id="10" name="Text 6"/>
          <p:cNvSpPr/>
          <p:nvPr/>
        </p:nvSpPr>
        <p:spPr>
          <a:xfrm>
            <a:off x="886301" y="2349103"/>
            <a:ext cx="7371398" cy="2182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b="1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TestNG</a:t>
            </a:r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: A more powerful and flexible alternative to JUnit, supporting parallel testing.</a:t>
            </a:r>
            <a:endParaRPr lang="en-US" sz="1050" dirty="0"/>
          </a:p>
        </p:txBody>
      </p:sp>
      <p:sp>
        <p:nvSpPr>
          <p:cNvPr id="11" name="Shape 7"/>
          <p:cNvSpPr/>
          <p:nvPr/>
        </p:nvSpPr>
        <p:spPr>
          <a:xfrm>
            <a:off x="734616" y="3060144"/>
            <a:ext cx="7674769" cy="1306116"/>
          </a:xfrm>
          <a:prstGeom prst="roundRect">
            <a:avLst>
              <a:gd name="adj" fmla="val 5601"/>
            </a:avLst>
          </a:prstGeom>
          <a:solidFill>
            <a:srgbClr val="1D1D1B"/>
          </a:solidFill>
          <a:ln/>
        </p:spPr>
      </p:sp>
      <p:sp>
        <p:nvSpPr>
          <p:cNvPr id="12" name="Shape 8"/>
          <p:cNvSpPr/>
          <p:nvPr/>
        </p:nvSpPr>
        <p:spPr>
          <a:xfrm>
            <a:off x="734616" y="3044904"/>
            <a:ext cx="7674769" cy="60960"/>
          </a:xfrm>
          <a:prstGeom prst="roundRect">
            <a:avLst>
              <a:gd name="adj" fmla="val 33575"/>
            </a:avLst>
          </a:prstGeom>
          <a:solidFill>
            <a:srgbClr val="E1E1DF"/>
          </a:solidFill>
          <a:ln/>
        </p:spPr>
      </p:sp>
      <p:sp>
        <p:nvSpPr>
          <p:cNvPr id="13" name="Shape 9"/>
          <p:cNvSpPr/>
          <p:nvPr/>
        </p:nvSpPr>
        <p:spPr>
          <a:xfrm>
            <a:off x="4367332" y="2855476"/>
            <a:ext cx="409337" cy="409337"/>
          </a:xfrm>
          <a:prstGeom prst="roundRect">
            <a:avLst>
              <a:gd name="adj" fmla="val 223386"/>
            </a:avLst>
          </a:prstGeom>
          <a:solidFill>
            <a:srgbClr val="E1E1DF"/>
          </a:solidFill>
          <a:ln/>
        </p:spPr>
      </p:sp>
      <p:pic>
        <p:nvPicPr>
          <p:cNvPr id="14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90085" y="2978229"/>
            <a:ext cx="163711" cy="163711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886301" y="3401258"/>
            <a:ext cx="1705570" cy="2132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Python</a:t>
            </a:r>
            <a:endParaRPr lang="en-US" sz="1300" dirty="0"/>
          </a:p>
        </p:txBody>
      </p:sp>
      <p:sp>
        <p:nvSpPr>
          <p:cNvPr id="16" name="Text 11"/>
          <p:cNvSpPr/>
          <p:nvPr/>
        </p:nvSpPr>
        <p:spPr>
          <a:xfrm>
            <a:off x="886301" y="3696295"/>
            <a:ext cx="7371398" cy="2182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b="1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unittest</a:t>
            </a:r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: Python's built-in testing framework, inspired by JUnit.</a:t>
            </a:r>
            <a:endParaRPr lang="en-US" sz="1050" dirty="0"/>
          </a:p>
        </p:txBody>
      </p:sp>
      <p:sp>
        <p:nvSpPr>
          <p:cNvPr id="17" name="Text 12"/>
          <p:cNvSpPr/>
          <p:nvPr/>
        </p:nvSpPr>
        <p:spPr>
          <a:xfrm>
            <a:off x="886301" y="3996333"/>
            <a:ext cx="7371398" cy="2182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b="1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pytest</a:t>
            </a:r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: A popular, feature-rich framework known for its simplicity and extensibility.</a:t>
            </a:r>
            <a:endParaRPr lang="en-US" sz="1050" dirty="0"/>
          </a:p>
        </p:txBody>
      </p:sp>
      <p:sp>
        <p:nvSpPr>
          <p:cNvPr id="18" name="Shape 13"/>
          <p:cNvSpPr/>
          <p:nvPr/>
        </p:nvSpPr>
        <p:spPr>
          <a:xfrm>
            <a:off x="734616" y="4707374"/>
            <a:ext cx="7674769" cy="1306116"/>
          </a:xfrm>
          <a:prstGeom prst="roundRect">
            <a:avLst>
              <a:gd name="adj" fmla="val 5601"/>
            </a:avLst>
          </a:prstGeom>
          <a:solidFill>
            <a:srgbClr val="1D1D1B"/>
          </a:solidFill>
          <a:ln/>
        </p:spPr>
      </p:sp>
      <p:sp>
        <p:nvSpPr>
          <p:cNvPr id="19" name="Shape 14"/>
          <p:cNvSpPr/>
          <p:nvPr/>
        </p:nvSpPr>
        <p:spPr>
          <a:xfrm>
            <a:off x="734616" y="4692134"/>
            <a:ext cx="7674769" cy="60960"/>
          </a:xfrm>
          <a:prstGeom prst="roundRect">
            <a:avLst>
              <a:gd name="adj" fmla="val 33575"/>
            </a:avLst>
          </a:prstGeom>
          <a:solidFill>
            <a:srgbClr val="E1E1DF"/>
          </a:solidFill>
          <a:ln/>
        </p:spPr>
      </p:sp>
      <p:sp>
        <p:nvSpPr>
          <p:cNvPr id="20" name="Shape 15"/>
          <p:cNvSpPr/>
          <p:nvPr/>
        </p:nvSpPr>
        <p:spPr>
          <a:xfrm>
            <a:off x="4367332" y="4502706"/>
            <a:ext cx="409337" cy="409337"/>
          </a:xfrm>
          <a:prstGeom prst="roundRect">
            <a:avLst>
              <a:gd name="adj" fmla="val 223386"/>
            </a:avLst>
          </a:prstGeom>
          <a:solidFill>
            <a:srgbClr val="E1E1DF"/>
          </a:solidFill>
          <a:ln/>
        </p:spPr>
      </p:sp>
      <p:pic>
        <p:nvPicPr>
          <p:cNvPr id="21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90085" y="4625459"/>
            <a:ext cx="163711" cy="163711"/>
          </a:xfrm>
          <a:prstGeom prst="rect">
            <a:avLst/>
          </a:prstGeom>
        </p:spPr>
      </p:pic>
      <p:sp>
        <p:nvSpPr>
          <p:cNvPr id="22" name="Text 16"/>
          <p:cNvSpPr/>
          <p:nvPr/>
        </p:nvSpPr>
        <p:spPr>
          <a:xfrm>
            <a:off x="886301" y="5048488"/>
            <a:ext cx="1705570" cy="2132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JavaScript</a:t>
            </a:r>
            <a:endParaRPr lang="en-US" sz="1300" dirty="0"/>
          </a:p>
        </p:txBody>
      </p:sp>
      <p:sp>
        <p:nvSpPr>
          <p:cNvPr id="23" name="Text 17"/>
          <p:cNvSpPr/>
          <p:nvPr/>
        </p:nvSpPr>
        <p:spPr>
          <a:xfrm>
            <a:off x="886301" y="5343525"/>
            <a:ext cx="7371398" cy="2182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b="1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Jest</a:t>
            </a:r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: A delightful JavaScript testing framework with a focus on simplicity.</a:t>
            </a:r>
            <a:endParaRPr lang="en-US" sz="1050" dirty="0"/>
          </a:p>
        </p:txBody>
      </p:sp>
      <p:sp>
        <p:nvSpPr>
          <p:cNvPr id="24" name="Text 18"/>
          <p:cNvSpPr/>
          <p:nvPr/>
        </p:nvSpPr>
        <p:spPr>
          <a:xfrm>
            <a:off x="886301" y="5643563"/>
            <a:ext cx="7371398" cy="2182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b="1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Mocha</a:t>
            </a:r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: A flexible, rich JavaScript test framework running on Node.js and in the browser.</a:t>
            </a:r>
            <a:endParaRPr lang="en-US" sz="1050" dirty="0"/>
          </a:p>
        </p:txBody>
      </p:sp>
      <p:sp>
        <p:nvSpPr>
          <p:cNvPr id="25" name="Shape 19"/>
          <p:cNvSpPr/>
          <p:nvPr/>
        </p:nvSpPr>
        <p:spPr>
          <a:xfrm>
            <a:off x="734616" y="6354604"/>
            <a:ext cx="7674769" cy="1306116"/>
          </a:xfrm>
          <a:prstGeom prst="roundRect">
            <a:avLst>
              <a:gd name="adj" fmla="val 5601"/>
            </a:avLst>
          </a:prstGeom>
          <a:solidFill>
            <a:srgbClr val="1D1D1B"/>
          </a:solidFill>
          <a:ln/>
        </p:spPr>
      </p:sp>
      <p:sp>
        <p:nvSpPr>
          <p:cNvPr id="26" name="Shape 20"/>
          <p:cNvSpPr/>
          <p:nvPr/>
        </p:nvSpPr>
        <p:spPr>
          <a:xfrm>
            <a:off x="734616" y="6339364"/>
            <a:ext cx="7674769" cy="60960"/>
          </a:xfrm>
          <a:prstGeom prst="roundRect">
            <a:avLst>
              <a:gd name="adj" fmla="val 33575"/>
            </a:avLst>
          </a:prstGeom>
          <a:solidFill>
            <a:srgbClr val="E1E1DF"/>
          </a:solidFill>
          <a:ln/>
        </p:spPr>
      </p:sp>
      <p:sp>
        <p:nvSpPr>
          <p:cNvPr id="27" name="Shape 21"/>
          <p:cNvSpPr/>
          <p:nvPr/>
        </p:nvSpPr>
        <p:spPr>
          <a:xfrm>
            <a:off x="4367332" y="6149935"/>
            <a:ext cx="409337" cy="409337"/>
          </a:xfrm>
          <a:prstGeom prst="roundRect">
            <a:avLst>
              <a:gd name="adj" fmla="val 223386"/>
            </a:avLst>
          </a:prstGeom>
          <a:solidFill>
            <a:srgbClr val="E1E1DF"/>
          </a:solidFill>
          <a:ln/>
        </p:spPr>
      </p:sp>
      <p:pic>
        <p:nvPicPr>
          <p:cNvPr id="28" name="Image 4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490085" y="6272689"/>
            <a:ext cx="163711" cy="163711"/>
          </a:xfrm>
          <a:prstGeom prst="rect">
            <a:avLst/>
          </a:prstGeom>
        </p:spPr>
      </p:pic>
      <p:sp>
        <p:nvSpPr>
          <p:cNvPr id="29" name="Text 22"/>
          <p:cNvSpPr/>
          <p:nvPr/>
        </p:nvSpPr>
        <p:spPr>
          <a:xfrm>
            <a:off x="886301" y="6695718"/>
            <a:ext cx="1705570" cy="2132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C#</a:t>
            </a:r>
            <a:endParaRPr lang="en-US" sz="1300" dirty="0"/>
          </a:p>
        </p:txBody>
      </p:sp>
      <p:sp>
        <p:nvSpPr>
          <p:cNvPr id="30" name="Text 23"/>
          <p:cNvSpPr/>
          <p:nvPr/>
        </p:nvSpPr>
        <p:spPr>
          <a:xfrm>
            <a:off x="886301" y="6990755"/>
            <a:ext cx="7371398" cy="2182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b="1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NUnit</a:t>
            </a:r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: A widely used, open-source unit testing framework for .NET languages.</a:t>
            </a:r>
            <a:endParaRPr lang="en-US" sz="1050" dirty="0"/>
          </a:p>
        </p:txBody>
      </p:sp>
      <p:sp>
        <p:nvSpPr>
          <p:cNvPr id="31" name="Text 24"/>
          <p:cNvSpPr/>
          <p:nvPr/>
        </p:nvSpPr>
        <p:spPr>
          <a:xfrm>
            <a:off x="886301" y="7290792"/>
            <a:ext cx="7371398" cy="2182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b="1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MSTest</a:t>
            </a:r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: Microsoft's native unit testing framework integrated with Visual Studio.</a:t>
            </a:r>
            <a:endParaRPr lang="en-US" sz="10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786408"/>
            <a:ext cx="5675709" cy="460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600"/>
              </a:lnSpc>
              <a:buNone/>
            </a:pPr>
            <a:r>
              <a:rPr lang="en-US" sz="290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Example: Unit Test using JUnit</a:t>
            </a:r>
            <a:endParaRPr lang="en-US" sz="2900" dirty="0"/>
          </a:p>
        </p:txBody>
      </p:sp>
      <p:sp>
        <p:nvSpPr>
          <p:cNvPr id="4" name="Text 1"/>
          <p:cNvSpPr/>
          <p:nvPr/>
        </p:nvSpPr>
        <p:spPr>
          <a:xfrm>
            <a:off x="793790" y="1468279"/>
            <a:ext cx="7556421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Below is a simplified example demonstrating a basic unit test in Java using the JUnit framework.</a:t>
            </a:r>
            <a:endParaRPr lang="en-US" sz="1150" dirty="0"/>
          </a:p>
        </p:txBody>
      </p:sp>
      <p:sp>
        <p:nvSpPr>
          <p:cNvPr id="5" name="Shape 2"/>
          <p:cNvSpPr/>
          <p:nvPr/>
        </p:nvSpPr>
        <p:spPr>
          <a:xfrm>
            <a:off x="793790" y="1869877"/>
            <a:ext cx="7556421" cy="4935855"/>
          </a:xfrm>
          <a:prstGeom prst="roundRect">
            <a:avLst>
              <a:gd name="adj" fmla="val 448"/>
            </a:avLst>
          </a:prstGeom>
          <a:solidFill>
            <a:srgbClr val="2A2A28"/>
          </a:solidFill>
          <a:ln/>
        </p:spPr>
      </p:sp>
      <p:sp>
        <p:nvSpPr>
          <p:cNvPr id="6" name="Shape 3"/>
          <p:cNvSpPr/>
          <p:nvPr/>
        </p:nvSpPr>
        <p:spPr>
          <a:xfrm>
            <a:off x="786527" y="1869877"/>
            <a:ext cx="7570946" cy="4935855"/>
          </a:xfrm>
          <a:prstGeom prst="roundRect">
            <a:avLst>
              <a:gd name="adj" fmla="val 448"/>
            </a:avLst>
          </a:prstGeom>
          <a:solidFill>
            <a:srgbClr val="2A2A28"/>
          </a:solidFill>
          <a:ln/>
        </p:spPr>
      </p:sp>
      <p:sp>
        <p:nvSpPr>
          <p:cNvPr id="7" name="Text 4"/>
          <p:cNvSpPr/>
          <p:nvPr/>
        </p:nvSpPr>
        <p:spPr>
          <a:xfrm>
            <a:off x="933926" y="1980367"/>
            <a:ext cx="7276148" cy="47148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C9C9C0"/>
                </a:solidFill>
                <a:highlight>
                  <a:srgbClr val="2A2A2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import static org.junit.Assert.assertEquals;
import org.junit.Test;
public class CalculatorTest {
    @Test
    public void testAdd() {
        Calculator calculator = new Calculator();
        int result = calculator.add(2, 3);
        assertEquals(5, result);
    }
    @Test
    public void testSubtract() {
        Calculator calculator = new Calculator();
        int result = calculator.subtract(5, 2);
        assertEquals(3, result);
    }
}
</a:t>
            </a:r>
            <a:endParaRPr lang="en-US" sz="1150" dirty="0"/>
          </a:p>
        </p:txBody>
      </p:sp>
      <p:sp>
        <p:nvSpPr>
          <p:cNvPr id="8" name="Text 5"/>
          <p:cNvSpPr/>
          <p:nvPr/>
        </p:nvSpPr>
        <p:spPr>
          <a:xfrm>
            <a:off x="793790" y="6971586"/>
            <a:ext cx="7556421" cy="4714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This example showcases the typical structure: setting up a test, executing the method under test, and asserting the expected outcome.</a:t>
            </a:r>
            <a:endParaRPr lang="en-US" sz="11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2025-12-18T15:57:12Z</dcterms:created>
  <dcterms:modified xsi:type="dcterms:W3CDTF">2025-12-18T15:57:12Z</dcterms:modified>
</cp:coreProperties>
</file>